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Default Extension="gif" ContentType="image/gif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37"/>
  </p:notesMasterIdLst>
  <p:sldIdLst>
    <p:sldId id="256" r:id="rId4"/>
    <p:sldId id="298" r:id="rId5"/>
    <p:sldId id="292" r:id="rId6"/>
    <p:sldId id="293" r:id="rId7"/>
    <p:sldId id="294" r:id="rId8"/>
    <p:sldId id="295" r:id="rId9"/>
    <p:sldId id="296" r:id="rId10"/>
    <p:sldId id="297" r:id="rId11"/>
    <p:sldId id="288" r:id="rId12"/>
    <p:sldId id="289" r:id="rId13"/>
    <p:sldId id="291" r:id="rId14"/>
    <p:sldId id="300" r:id="rId15"/>
    <p:sldId id="301" r:id="rId16"/>
    <p:sldId id="302" r:id="rId17"/>
    <p:sldId id="303" r:id="rId18"/>
    <p:sldId id="307" r:id="rId19"/>
    <p:sldId id="308" r:id="rId20"/>
    <p:sldId id="304" r:id="rId21"/>
    <p:sldId id="271" r:id="rId22"/>
    <p:sldId id="270" r:id="rId23"/>
    <p:sldId id="272" r:id="rId24"/>
    <p:sldId id="305" r:id="rId25"/>
    <p:sldId id="306" r:id="rId26"/>
    <p:sldId id="309" r:id="rId27"/>
    <p:sldId id="267" r:id="rId28"/>
    <p:sldId id="286" r:id="rId29"/>
    <p:sldId id="287" r:id="rId30"/>
    <p:sldId id="310" r:id="rId31"/>
    <p:sldId id="311" r:id="rId32"/>
    <p:sldId id="273" r:id="rId33"/>
    <p:sldId id="290" r:id="rId34"/>
    <p:sldId id="285" r:id="rId35"/>
    <p:sldId id="299" r:id="rId3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0033CC"/>
    <a:srgbClr val="D60093"/>
    <a:srgbClr val="FFFF66"/>
    <a:srgbClr val="FFFF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3084" y="-117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DF77D1-841A-4368-A86B-209985328D15}" type="datetimeFigureOut">
              <a:rPr lang="cs-CZ" smtClean="0"/>
              <a:pPr/>
              <a:t>22.04.2025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B03224-2254-4E07-892F-EC1BC49B4C3B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69E5C7-9F03-4B00-9375-37528115EFF1}" type="slidenum">
              <a:rPr lang="cs-CZ" smtClean="0">
                <a:solidFill>
                  <a:prstClr val="black"/>
                </a:solidFill>
              </a:rPr>
              <a:pPr/>
              <a:t>3</a:t>
            </a:fld>
            <a:endParaRPr lang="cs-CZ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Abstract</a:t>
            </a:r>
            <a:endParaRPr lang="cs-CZ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Physical activity guidelines from around the world are typically expressed in terms of frequency, duration, and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intensity parameters. Objective monitoring using pedometers and accelerometers offers a new opportunity to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measure and communicate physical activity in terms of steps/day. Various step-based versions or translations of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physical activity guidelines are emerging, reflecting public interest in such guidance. However, there appears to be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wide discrepancy in the exact values that are being communicated. It makes sense that step-based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recommendations should be harmonious with existing evidence-based public health guidelines that recognize that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“some physical activity is better than none” while maintaining a focus on time spent in moderate-to-vigorous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physical activity (MVPA). Thus, the purpose of this review was to update our existing knowledge of “How many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steps/day are enough?”, and to inform step-based recommendations consistent with current physical activity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guidelines. Normative data indicate that healthy adults typically take between 4,000 and 18,000 steps/day, and that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10,000 steps/day is reasonable for this population, although there are notable “low active populations.”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Interventions demonstrate incremental increases on the order of 2,000-2,500 steps/day. The results of seven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different controlled studies demonstrate that there is a strong relationship between cadence and intensity. Further,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despite some inter-individual variation, 100 steps/minute represents a reasonable floor value indicative of moderate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intensity walking. Multiplying this cadence by 30 minutes (i.e., typical of a daily recommendation) produces a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minimum of 3,000 steps that is best used as a heuristic (i.e., guiding) value, but these steps must be taken over and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above habitual activity levels to be a true expression of free-living steps/day that also includes recommendations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 minimal amounts of time in MVPA. Computed steps/day translations of time in MVPA that also include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estimates of habitual activity levels equate to 7,100 to 11,000 steps/day. A direct estimate of minimal amounts of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MVPA accumulated in the course of objectively monitored free-living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behaviour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is 7,000-8,000 steps/day. A scale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that spans a wide range of incremental increases in steps/day and is congruent with public health recognition that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“some physical activity is better than none,” yet still incorporates step-based translations of recommended amounts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 time in MVPA may be useful in research and practice. The full range of users (researchers to practitioners to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general public) of objective monitoring instruments that provide step-based outputs require good reference data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evidence-based recommendations to be able to design effective health messages congruent with public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health physical activity guidelines, guide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behaviour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change, and ultimately measure, track, and interpret steps/day.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B03224-2254-4E07-892F-EC1BC49B4C3B}" type="slidenum">
              <a:rPr lang="cs-CZ" smtClean="0"/>
              <a:pPr/>
              <a:t>14</a:t>
            </a:fld>
            <a:endParaRPr lang="cs-CZ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Abstract</a:t>
            </a:r>
            <a:endParaRPr lang="cs-CZ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Physical activity guidelines from around the world are typically expressed in terms of frequency, duration, and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intensity parameters. Objective monitoring using pedometers and accelerometers offers a new opportunity to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measure and communicate physical activity in terms of steps/day. Various step-based versions or translations of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physical activity guidelines are emerging, reflecting public interest in such guidance. However, there appears to be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wide discrepancy in the exact values that are being communicated. It makes sense that step-based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recommendations should be harmonious with existing evidence-based public health guidelines that recognize that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“some physical activity is better than none” while maintaining a focus on time spent in moderate-to-vigorous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physical activity (MVPA). Thus, the purpose of this review was to update our existing knowledge of “How many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steps/day are enough?”, and to inform step-based recommendations consistent with current physical activity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guidelines. Normative data indicate that healthy adults typically take between 4,000 and 18,000 steps/day, and that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10,000 steps/day is reasonable for this population, although there are notable “low active populations.”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Interventions demonstrate incremental increases on the order of 2,000-2,500 steps/day. The results of seven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different controlled studies demonstrate that there is a strong relationship between cadence and intensity. Further,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despite some inter-individual variation, 100 steps/minute represents a reasonable floor value indicative of moderate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intensity walking. Multiplying this cadence by 30 minutes (i.e., typical of a daily recommendation) produces a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minimum of 3,000 steps that is best used as a heuristic (i.e., guiding) value, but these steps must be taken over and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above habitual activity levels to be a true expression of free-living steps/day that also includes recommendations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 minimal amounts of time in MVPA. Computed steps/day translations of time in MVPA that also include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estimates of habitual activity levels equate to 7,100 to 11,000 steps/day. A direct estimate of minimal amounts of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MVPA accumulated in the course of objectively monitored free-living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behaviour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is 7,000-8,000 steps/day. A scale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that spans a wide range of incremental increases in steps/day and is congruent with public health recognition that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“some physical activity is better than none,” yet still incorporates step-based translations of recommended amounts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 time in MVPA may be useful in research and practice. The full range of users (researchers to practitioners to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general public) of objective monitoring instruments that provide step-based outputs require good reference data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evidence-based recommendations to be able to design effective health messages congruent with public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health physical activity guidelines, guide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behaviour</a:t>
            </a:r>
            <a:r>
              <a:rPr lang="en-US" sz="120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change, and ultimately measure, track, and interpret steps/day.</a:t>
            </a: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B03224-2254-4E07-892F-EC1BC49B4C3B}" type="slidenum">
              <a:rPr lang="cs-CZ" smtClean="0"/>
              <a:pPr/>
              <a:t>15</a:t>
            </a:fld>
            <a:endParaRPr lang="cs-CZ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cs-CZ" sz="1200" b="1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Fig</a:t>
            </a:r>
            <a:r>
              <a:rPr lang="cs-CZ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1 </a:t>
            </a:r>
            <a:r>
              <a:rPr lang="cs-CZ" sz="1200" b="1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Mechanisms</a:t>
            </a:r>
            <a:endParaRPr lang="cs-CZ" sz="1200" b="1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cs-CZ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mediating</a:t>
            </a:r>
            <a:r>
              <a:rPr lang="cs-CZ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cs-CZ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cs-CZ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cs-CZ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anti</a:t>
            </a:r>
            <a:r>
              <a:rPr lang="cs-CZ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</a:t>
            </a:r>
            <a:r>
              <a:rPr lang="cs-CZ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aging</a:t>
            </a:r>
            <a:endParaRPr lang="cs-CZ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cs-CZ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health</a:t>
            </a:r>
            <a:r>
              <a:rPr lang="cs-CZ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cs-CZ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benefits</a:t>
            </a:r>
            <a:r>
              <a:rPr lang="cs-CZ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cs-CZ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</a:t>
            </a:r>
            <a:r>
              <a:rPr lang="cs-CZ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cs-CZ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light</a:t>
            </a:r>
            <a:endParaRPr lang="cs-CZ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cs-CZ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physical</a:t>
            </a:r>
            <a:r>
              <a:rPr lang="cs-CZ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cs-CZ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exercise</a:t>
            </a:r>
            <a:r>
              <a:rPr lang="cs-CZ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cs-CZ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</a:t>
            </a:r>
            <a:r>
              <a:rPr lang="cs-CZ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cs-CZ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walking</a:t>
            </a:r>
            <a:r>
              <a:rPr lang="cs-CZ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cs-CZ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This</a:t>
            </a:r>
            <a:r>
              <a:rPr lang="cs-CZ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cs-CZ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figure</a:t>
            </a:r>
            <a:r>
              <a:rPr lang="cs-CZ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cs-CZ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illustrates</a:t>
            </a:r>
            <a:endParaRPr lang="cs-CZ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cs-CZ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how</a:t>
            </a:r>
            <a:r>
              <a:rPr lang="cs-CZ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cs-CZ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light</a:t>
            </a:r>
            <a:r>
              <a:rPr lang="cs-CZ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cs-CZ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physical</a:t>
            </a:r>
            <a:r>
              <a:rPr lang="cs-CZ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cs-CZ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exercise</a:t>
            </a:r>
            <a:endParaRPr lang="cs-CZ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cs-CZ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</a:t>
            </a:r>
            <a:r>
              <a:rPr lang="cs-CZ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cs-CZ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walking</a:t>
            </a:r>
            <a:r>
              <a:rPr lang="cs-CZ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cs-CZ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contribute</a:t>
            </a:r>
            <a:r>
              <a:rPr lang="cs-CZ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to</a:t>
            </a:r>
          </a:p>
          <a:p>
            <a:r>
              <a:rPr lang="cs-CZ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healthy</a:t>
            </a:r>
            <a:r>
              <a:rPr lang="cs-CZ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cs-CZ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organismal</a:t>
            </a:r>
            <a:r>
              <a:rPr lang="cs-CZ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cs-CZ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aging</a:t>
            </a:r>
            <a:endParaRPr lang="cs-CZ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cs-CZ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by </a:t>
            </a:r>
            <a:r>
              <a:rPr lang="cs-CZ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potentially</a:t>
            </a:r>
            <a:r>
              <a:rPr lang="cs-CZ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cs-CZ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reversing</a:t>
            </a:r>
            <a:endParaRPr lang="cs-CZ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cs-CZ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or</a:t>
            </a:r>
            <a:r>
              <a:rPr lang="cs-CZ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cs-CZ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attenuating</a:t>
            </a:r>
            <a:r>
              <a:rPr lang="cs-CZ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cs-CZ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underlying</a:t>
            </a:r>
            <a:endParaRPr lang="cs-CZ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cs-CZ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cellular</a:t>
            </a:r>
            <a:r>
              <a:rPr lang="cs-CZ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cs-CZ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</a:t>
            </a:r>
            <a:r>
              <a:rPr lang="cs-CZ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cs-CZ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molecular</a:t>
            </a:r>
            <a:endParaRPr lang="cs-CZ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cs-CZ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mechanisms</a:t>
            </a:r>
            <a:r>
              <a:rPr lang="cs-CZ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cs-CZ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</a:t>
            </a:r>
            <a:r>
              <a:rPr lang="cs-CZ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cs-CZ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aging</a:t>
            </a:r>
            <a:r>
              <a:rPr lang="cs-CZ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By</a:t>
            </a:r>
          </a:p>
          <a:p>
            <a:r>
              <a:rPr lang="cs-CZ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preventing</a:t>
            </a:r>
            <a:r>
              <a:rPr lang="cs-CZ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cs-CZ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or</a:t>
            </a:r>
            <a:r>
              <a:rPr lang="cs-CZ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cs-CZ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delaying</a:t>
            </a:r>
            <a:r>
              <a:rPr lang="cs-CZ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cs-CZ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agerelated</a:t>
            </a:r>
            <a:endParaRPr lang="cs-CZ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cs-CZ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functional</a:t>
            </a:r>
            <a:r>
              <a:rPr lang="cs-CZ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cs-CZ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decline</a:t>
            </a:r>
            <a:endParaRPr lang="cs-CZ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the onset of age-related</a:t>
            </a:r>
          </a:p>
          <a:p>
            <a:r>
              <a:rPr lang="cs-CZ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diseases</a:t>
            </a:r>
            <a:r>
              <a:rPr lang="cs-CZ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multiple organ</a:t>
            </a:r>
          </a:p>
          <a:p>
            <a:r>
              <a:rPr lang="cs-CZ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systems</a:t>
            </a:r>
            <a:r>
              <a:rPr lang="cs-CZ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cs-CZ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exercise</a:t>
            </a:r>
            <a:r>
              <a:rPr lang="cs-CZ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cs-CZ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</a:t>
            </a:r>
            <a:endParaRPr lang="cs-CZ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cs-CZ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walking</a:t>
            </a:r>
            <a:r>
              <a:rPr lang="cs-CZ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cs-CZ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promote</a:t>
            </a:r>
            <a:r>
              <a:rPr lang="cs-CZ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cs-CZ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overall</a:t>
            </a:r>
            <a:endParaRPr lang="cs-CZ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cs-CZ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anti</a:t>
            </a:r>
            <a:r>
              <a:rPr lang="cs-CZ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</a:t>
            </a:r>
            <a:r>
              <a:rPr lang="cs-CZ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aging</a:t>
            </a:r>
            <a:r>
              <a:rPr lang="cs-CZ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cs-CZ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effects</a:t>
            </a:r>
            <a:endParaRPr lang="cs-CZ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cs-CZ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Abstract Physical activity, including walking, has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numerous health benefits in older adults, supported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by a plethora of observational and interventional studies.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Walking decreases the risk or severity of various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health outcomes such as cardiovascular and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cerebrovascular</a:t>
            </a:r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fr-F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diseases, type 2 diabetes mellitus, cognitive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impairment and dementia, while also improving mental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well-being, sleep, and longevity. Dose-response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relationships for walking duration and intensity are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established for adverse cardiovascular outcomes.</a:t>
            </a:r>
          </a:p>
          <a:p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Walking’s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favorable effects on cardiovascular risk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factors are attributed to its impact on circulatory, cardiopulmonary,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immune function. Meeting current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physical activity guidelines by walking briskly for 30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min per day for 5 days can reduce the risk of several</a:t>
            </a:r>
          </a:p>
          <a:p>
            <a:r>
              <a:rPr lang="cs-CZ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age</a:t>
            </a:r>
            <a:r>
              <a:rPr lang="cs-CZ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</a:t>
            </a:r>
            <a:r>
              <a:rPr lang="cs-CZ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associated</a:t>
            </a:r>
            <a:r>
              <a:rPr lang="cs-CZ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cs-CZ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diseases</a:t>
            </a:r>
            <a:r>
              <a:rPr lang="cs-CZ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cs-CZ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Additionally</a:t>
            </a:r>
            <a:r>
              <a:rPr lang="cs-CZ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cs-CZ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low</a:t>
            </a:r>
            <a:r>
              <a:rPr lang="cs-CZ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-intensity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physical exercise, including walking, exerts anti-aging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effects and helps prevent age-related diseases, making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it a powerful tool for promoting healthy aging. This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 exemplified by the lifestyles of individuals in Blue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Zones, regions of the world with the highest concentration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 centenarians. Walking and other low-intensity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physical activities contribute significantly to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longevity of individuals in these regions, with walking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being an integral part of their daily lives. Thus, incorporating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walking into daily routines and encouraging</a:t>
            </a:r>
            <a:endParaRPr lang="cs-CZ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walking-based physical activity interventions can be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 effective strategy for promoting healthy aging and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improving health outcomes in all populations.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goal of this review is to provide an overview of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vast and consistent evidence supporting the health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benefits of physical activity, with a specific focus on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walking, and to discuss the impact of walking on various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health outcomes, including the prevention of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agerelated</a:t>
            </a:r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diseases. Furthermore, this review will delve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into the evidence on the impact of walking and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lowintensity</a:t>
            </a:r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physical activity on specific molecular and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cellular mechanisms of aging, providing insights into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underlying biological mechanisms through which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walking exerts its beneficial anti-aging effects.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B03224-2254-4E07-892F-EC1BC49B4C3B}" type="slidenum">
              <a:rPr lang="cs-CZ" smtClean="0"/>
              <a:pPr/>
              <a:t>16</a:t>
            </a:fld>
            <a:endParaRPr lang="cs-CZ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Fig. 2 Physical Activity Participation in UK adults. With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increasing age, sports participation progressively declines.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Walking for health benefits or enjoyment remains fairly constant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amongst young and middle-aged adults, but declines progressively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into older age. Amongst those who are sedentary, more of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younger adults have a desire to increase physical activity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levels compared with the middle-aged and the old. Data are from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Taking Part Survey, which interviewed[92,000 people in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England between 2005 and 2009 to ask about physical activity</a:t>
            </a:r>
          </a:p>
          <a:p>
            <a:r>
              <a:rPr lang="cs-CZ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habits</a:t>
            </a:r>
            <a:r>
              <a:rPr lang="cs-CZ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(Department </a:t>
            </a:r>
            <a:r>
              <a:rPr lang="cs-CZ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</a:t>
            </a:r>
            <a:r>
              <a:rPr lang="cs-CZ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cs-CZ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Culture</a:t>
            </a:r>
            <a:r>
              <a:rPr lang="cs-CZ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2011)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B03224-2254-4E07-892F-EC1BC49B4C3B}" type="slidenum">
              <a:rPr lang="cs-CZ" smtClean="0"/>
              <a:pPr/>
              <a:t>23</a:t>
            </a:fld>
            <a:endParaRPr lang="cs-CZ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Dodělat důsledky</a:t>
            </a:r>
            <a:r>
              <a:rPr lang="cs-CZ" baseline="0" dirty="0" smtClean="0"/>
              <a:t> civilizační nemoci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69E5C7-9F03-4B00-9375-37528115EFF1}" type="slidenum">
              <a:rPr lang="cs-CZ" smtClean="0">
                <a:solidFill>
                  <a:prstClr val="black"/>
                </a:solidFill>
              </a:rPr>
              <a:pPr/>
              <a:t>31</a:t>
            </a:fld>
            <a:endParaRPr lang="cs-CZ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69E5C7-9F03-4B00-9375-37528115EFF1}" type="slidenum">
              <a:rPr lang="cs-CZ" smtClean="0">
                <a:solidFill>
                  <a:prstClr val="black"/>
                </a:solidFill>
              </a:rPr>
              <a:pPr/>
              <a:t>4</a:t>
            </a:fld>
            <a:endParaRPr lang="cs-CZ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69E5C7-9F03-4B00-9375-37528115EFF1}" type="slidenum">
              <a:rPr lang="cs-CZ" smtClean="0">
                <a:solidFill>
                  <a:prstClr val="black"/>
                </a:solidFill>
              </a:rPr>
              <a:pPr/>
              <a:t>5</a:t>
            </a:fld>
            <a:endParaRPr lang="cs-CZ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69E5C7-9F03-4B00-9375-37528115EFF1}" type="slidenum">
              <a:rPr lang="cs-CZ" smtClean="0">
                <a:solidFill>
                  <a:prstClr val="black"/>
                </a:solidFill>
              </a:rPr>
              <a:pPr/>
              <a:t>6</a:t>
            </a:fld>
            <a:endParaRPr lang="cs-CZ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69E5C7-9F03-4B00-9375-37528115EFF1}" type="slidenum">
              <a:rPr lang="cs-CZ" smtClean="0">
                <a:solidFill>
                  <a:prstClr val="black"/>
                </a:solidFill>
              </a:rPr>
              <a:pPr/>
              <a:t>7</a:t>
            </a:fld>
            <a:endParaRPr lang="cs-CZ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69E5C7-9F03-4B00-9375-37528115EFF1}" type="slidenum">
              <a:rPr lang="cs-CZ" smtClean="0">
                <a:solidFill>
                  <a:prstClr val="black"/>
                </a:solidFill>
              </a:rPr>
              <a:pPr/>
              <a:t>8</a:t>
            </a:fld>
            <a:endParaRPr lang="cs-CZ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69E5C7-9F03-4B00-9375-37528115EFF1}" type="slidenum">
              <a:rPr lang="cs-CZ" smtClean="0">
                <a:solidFill>
                  <a:prstClr val="black"/>
                </a:solidFill>
              </a:rPr>
              <a:pPr/>
              <a:t>9</a:t>
            </a:fld>
            <a:endParaRPr lang="cs-CZ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Dodělat důsledky</a:t>
            </a:r>
            <a:r>
              <a:rPr lang="cs-CZ" baseline="0" dirty="0" smtClean="0"/>
              <a:t> civilizační nemoci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69E5C7-9F03-4B00-9375-37528115EFF1}" type="slidenum">
              <a:rPr lang="cs-CZ" smtClean="0">
                <a:solidFill>
                  <a:prstClr val="black"/>
                </a:solidFill>
              </a:rPr>
              <a:pPr/>
              <a:t>10</a:t>
            </a:fld>
            <a:endParaRPr lang="cs-CZ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Dodělat důsledky</a:t>
            </a:r>
            <a:r>
              <a:rPr lang="cs-CZ" baseline="0" dirty="0" smtClean="0"/>
              <a:t> civilizační nemoci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69E5C7-9F03-4B00-9375-37528115EFF1}" type="slidenum">
              <a:rPr lang="cs-CZ" smtClean="0">
                <a:solidFill>
                  <a:prstClr val="black"/>
                </a:solidFill>
              </a:rPr>
              <a:pPr/>
              <a:t>11</a:t>
            </a:fld>
            <a:endParaRPr lang="cs-CZ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22.04.2025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22.04.2025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22.04.2025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31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22.04.2025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22.04.2025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22.04.2025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22.04.2025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8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22.04.2025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22.04.2025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22.04.2025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3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3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22.04.2025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22.04.2025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22.04.2025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22.04.2025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44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44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22.04.2025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31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22.04.2025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22.04.2025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22.04.2025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22.04.2025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8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22.04.2025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22.04.2025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22.04.2025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22.04.2025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3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3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22.04.2025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22.04.2025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22.04.2025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44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44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22.04.2025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22.04.2025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22.04.2025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22.04.2025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22.04.2025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22.04.2025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22.04.2025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A2481B-5154-415F-B752-558547769AA3}" type="datetimeFigureOut">
              <a:rPr lang="cs-CZ" smtClean="0"/>
              <a:pPr/>
              <a:t>22.04.2025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A2481B-5154-415F-B752-558547769AA3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22.04.2025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264769-77EF-4CD0-90DE-F7D7F2D423C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A2481B-5154-415F-B752-558547769AA3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22.04.2025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264769-77EF-4CD0-90DE-F7D7F2D423C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484784"/>
            <a:ext cx="7772400" cy="2664296"/>
          </a:xfrm>
          <a:solidFill>
            <a:schemeClr val="bg1"/>
          </a:solidFill>
          <a:ln w="57150">
            <a:solidFill>
              <a:srgbClr val="FF0000"/>
            </a:solidFill>
          </a:ln>
        </p:spPr>
        <p:txBody>
          <a:bodyPr>
            <a:noAutofit/>
          </a:bodyPr>
          <a:lstStyle/>
          <a:p>
            <a:r>
              <a:rPr lang="cs-CZ" sz="4800" b="1" dirty="0" smtClean="0">
                <a:ln w="3175">
                  <a:solidFill>
                    <a:schemeClr val="tx1"/>
                  </a:solidFill>
                </a:ln>
                <a:solidFill>
                  <a:srgbClr val="00FF00"/>
                </a:solidFill>
              </a:rPr>
              <a:t>Změna životního stylu </a:t>
            </a:r>
            <a:br>
              <a:rPr lang="cs-CZ" sz="4800" b="1" dirty="0" smtClean="0">
                <a:ln w="3175">
                  <a:solidFill>
                    <a:schemeClr val="tx1"/>
                  </a:solidFill>
                </a:ln>
                <a:solidFill>
                  <a:srgbClr val="00FF00"/>
                </a:solidFill>
              </a:rPr>
            </a:br>
            <a:r>
              <a:rPr lang="cs-CZ" sz="4800" b="1" dirty="0" smtClean="0">
                <a:ln w="3175">
                  <a:solidFill>
                    <a:schemeClr val="tx1"/>
                  </a:solidFill>
                </a:ln>
                <a:solidFill>
                  <a:srgbClr val="00FF00"/>
                </a:solidFill>
              </a:rPr>
              <a:t>na pracovišti – </a:t>
            </a:r>
            <a:r>
              <a:rPr lang="cs-CZ" sz="4800" b="1" dirty="0" smtClean="0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</a:rPr>
              <a:t>příležitost</a:t>
            </a:r>
            <a:r>
              <a:rPr lang="cs-CZ" sz="4800" b="1" dirty="0" smtClean="0">
                <a:ln w="3175">
                  <a:solidFill>
                    <a:schemeClr val="tx1"/>
                  </a:solidFill>
                </a:ln>
                <a:solidFill>
                  <a:srgbClr val="00FF00"/>
                </a:solidFill>
              </a:rPr>
              <a:t/>
            </a:r>
            <a:br>
              <a:rPr lang="cs-CZ" sz="4800" b="1" dirty="0" smtClean="0">
                <a:ln w="3175">
                  <a:solidFill>
                    <a:schemeClr val="tx1"/>
                  </a:solidFill>
                </a:ln>
                <a:solidFill>
                  <a:srgbClr val="00FF00"/>
                </a:solidFill>
              </a:rPr>
            </a:br>
            <a:r>
              <a:rPr lang="cs-CZ" sz="4800" b="1" dirty="0" smtClean="0">
                <a:ln w="3175">
                  <a:solidFill>
                    <a:schemeClr val="tx1"/>
                  </a:solidFill>
                </a:ln>
                <a:solidFill>
                  <a:srgbClr val="00FF00"/>
                </a:solidFill>
              </a:rPr>
              <a:t>pro zaměstnavatele </a:t>
            </a:r>
            <a:endParaRPr lang="cs-CZ" sz="4800" b="1" dirty="0">
              <a:ln w="3175">
                <a:solidFill>
                  <a:schemeClr val="tx1"/>
                </a:solidFill>
              </a:ln>
              <a:solidFill>
                <a:srgbClr val="00FF00"/>
              </a:solidFill>
            </a:endParaRPr>
          </a:p>
        </p:txBody>
      </p:sp>
      <p:sp>
        <p:nvSpPr>
          <p:cNvPr id="4" name="Podnadpis 2"/>
          <p:cNvSpPr>
            <a:spLocks noGrp="1"/>
          </p:cNvSpPr>
          <p:nvPr>
            <p:ph type="subTitle" idx="1"/>
          </p:nvPr>
        </p:nvSpPr>
        <p:spPr>
          <a:xfrm>
            <a:off x="1371600" y="4941168"/>
            <a:ext cx="6400800" cy="1368152"/>
          </a:xfrm>
          <a:solidFill>
            <a:schemeClr val="bg1"/>
          </a:solidFill>
          <a:ln w="57150">
            <a:solidFill>
              <a:srgbClr val="FF0000"/>
            </a:solidFill>
          </a:ln>
        </p:spPr>
        <p:txBody>
          <a:bodyPr>
            <a:normAutofit/>
          </a:bodyPr>
          <a:lstStyle/>
          <a:p>
            <a:r>
              <a:rPr lang="cs-CZ" b="1" cap="small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</a:rPr>
              <a:t>Prof. MUD</a:t>
            </a:r>
            <a:r>
              <a:rPr lang="cs-CZ" b="1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</a:rPr>
              <a:t>r</a:t>
            </a:r>
            <a:r>
              <a:rPr lang="cs-CZ" b="1" cap="small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</a:rPr>
              <a:t>. Milan Kvapil, CSc., MBA</a:t>
            </a:r>
          </a:p>
          <a:p>
            <a:r>
              <a:rPr lang="cs-CZ" sz="2400" b="1" cap="small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</a:rPr>
              <a:t>Geriatrická interní klinika </a:t>
            </a:r>
          </a:p>
          <a:p>
            <a:r>
              <a:rPr lang="cs-CZ" sz="1600" b="1" cap="small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</a:rPr>
              <a:t>2. LF UK a FN Motol</a:t>
            </a:r>
          </a:p>
          <a:p>
            <a:endParaRPr lang="cs-CZ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Baryk\Pictures\Zajímavosti\novo\5cf969483f_32594652_o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228" y="1714488"/>
            <a:ext cx="8896928" cy="3429024"/>
          </a:xfrm>
          <a:prstGeom prst="rect">
            <a:avLst/>
          </a:prstGeom>
          <a:noFill/>
        </p:spPr>
      </p:pic>
      <p:sp>
        <p:nvSpPr>
          <p:cNvPr id="4" name="Obdélník 3"/>
          <p:cNvSpPr/>
          <p:nvPr/>
        </p:nvSpPr>
        <p:spPr>
          <a:xfrm>
            <a:off x="4643438" y="1571612"/>
            <a:ext cx="4214842" cy="37862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Baryk\Pictures\Zajímavosti\novo\5cf969483f_32594652_o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228" y="1714488"/>
            <a:ext cx="8896928" cy="3429024"/>
          </a:xfrm>
          <a:prstGeom prst="rect">
            <a:avLst/>
          </a:prstGeom>
          <a:noFill/>
        </p:spPr>
      </p:pic>
      <p:sp>
        <p:nvSpPr>
          <p:cNvPr id="5" name="TextovéPole 4"/>
          <p:cNvSpPr txBox="1"/>
          <p:nvPr/>
        </p:nvSpPr>
        <p:spPr>
          <a:xfrm>
            <a:off x="5905061" y="428604"/>
            <a:ext cx="1653658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cs-CZ" sz="3600" b="1" dirty="0" smtClean="0">
                <a:solidFill>
                  <a:prstClr val="black"/>
                </a:solidFill>
              </a:rPr>
              <a:t>DM2T</a:t>
            </a:r>
          </a:p>
          <a:p>
            <a:pPr algn="r"/>
            <a:r>
              <a:rPr lang="cs-CZ" sz="3600" b="1" dirty="0" smtClean="0"/>
              <a:t>HLP</a:t>
            </a:r>
          </a:p>
          <a:p>
            <a:pPr algn="r"/>
            <a:r>
              <a:rPr lang="cs-CZ" sz="3600" b="1" dirty="0" smtClean="0">
                <a:solidFill>
                  <a:prstClr val="black"/>
                </a:solidFill>
              </a:rPr>
              <a:t>HT</a:t>
            </a:r>
          </a:p>
          <a:p>
            <a:pPr algn="r"/>
            <a:r>
              <a:rPr lang="cs-CZ" sz="3600" b="1" dirty="0" smtClean="0">
                <a:solidFill>
                  <a:prstClr val="black"/>
                </a:solidFill>
              </a:rPr>
              <a:t>Obezita</a:t>
            </a:r>
            <a:endParaRPr lang="cs-CZ" sz="3600" b="1" dirty="0">
              <a:solidFill>
                <a:prstClr val="black"/>
              </a:solidFill>
            </a:endParaRPr>
          </a:p>
        </p:txBody>
      </p:sp>
      <p:grpSp>
        <p:nvGrpSpPr>
          <p:cNvPr id="2" name="Skupina 12"/>
          <p:cNvGrpSpPr/>
          <p:nvPr/>
        </p:nvGrpSpPr>
        <p:grpSpPr>
          <a:xfrm>
            <a:off x="7572396" y="714356"/>
            <a:ext cx="500860" cy="2572562"/>
            <a:chOff x="7572396" y="714356"/>
            <a:chExt cx="500860" cy="2572562"/>
          </a:xfrm>
        </p:grpSpPr>
        <p:cxnSp>
          <p:nvCxnSpPr>
            <p:cNvPr id="7" name="Přímá spojovací čára 6"/>
            <p:cNvCxnSpPr/>
            <p:nvPr/>
          </p:nvCxnSpPr>
          <p:spPr>
            <a:xfrm rot="5400000">
              <a:off x="6786578" y="2000240"/>
              <a:ext cx="2571768" cy="1588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Přímá spojovací čára 8"/>
            <p:cNvCxnSpPr/>
            <p:nvPr/>
          </p:nvCxnSpPr>
          <p:spPr>
            <a:xfrm>
              <a:off x="7572396" y="714356"/>
              <a:ext cx="500066" cy="1588"/>
            </a:xfrm>
            <a:prstGeom prst="line">
              <a:avLst/>
            </a:prstGeom>
            <a:ln w="50800">
              <a:solidFill>
                <a:srgbClr val="FF0000"/>
              </a:solidFill>
              <a:headEnd type="stealth" w="med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Přímá spojovací čára 10"/>
            <p:cNvCxnSpPr/>
            <p:nvPr/>
          </p:nvCxnSpPr>
          <p:spPr>
            <a:xfrm>
              <a:off x="7572396" y="1285860"/>
              <a:ext cx="500066" cy="1588"/>
            </a:xfrm>
            <a:prstGeom prst="line">
              <a:avLst/>
            </a:prstGeom>
            <a:ln w="50800">
              <a:solidFill>
                <a:srgbClr val="FF0000"/>
              </a:solidFill>
              <a:headEnd type="stealth" w="med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Přímá spojovací čára 11"/>
            <p:cNvCxnSpPr/>
            <p:nvPr/>
          </p:nvCxnSpPr>
          <p:spPr>
            <a:xfrm>
              <a:off x="7572396" y="1857364"/>
              <a:ext cx="500066" cy="1588"/>
            </a:xfrm>
            <a:prstGeom prst="line">
              <a:avLst/>
            </a:prstGeom>
            <a:ln w="50800">
              <a:solidFill>
                <a:srgbClr val="FF0000"/>
              </a:solidFill>
              <a:headEnd type="stealth" w="med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extovéPole 9"/>
          <p:cNvSpPr txBox="1"/>
          <p:nvPr/>
        </p:nvSpPr>
        <p:spPr>
          <a:xfrm>
            <a:off x="107439" y="476672"/>
            <a:ext cx="4012702" cy="1938992"/>
          </a:xfrm>
          <a:prstGeom prst="rect">
            <a:avLst/>
          </a:prstGeom>
          <a:noFill/>
          <a:ln w="127000" cmpd="thickThin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r"/>
            <a:r>
              <a:rPr lang="cs-CZ" sz="2400" b="1" dirty="0" smtClean="0">
                <a:solidFill>
                  <a:srgbClr val="FF0000"/>
                </a:solidFill>
              </a:rPr>
              <a:t>ICHS</a:t>
            </a:r>
            <a:r>
              <a:rPr lang="cs-CZ" sz="2400" b="1" dirty="0" smtClean="0"/>
              <a:t> = infarkty, náhlá smrt</a:t>
            </a:r>
          </a:p>
          <a:p>
            <a:pPr algn="r"/>
            <a:r>
              <a:rPr lang="cs-CZ" sz="2400" b="1" dirty="0" smtClean="0">
                <a:solidFill>
                  <a:srgbClr val="FF0000"/>
                </a:solidFill>
              </a:rPr>
              <a:t>CMP</a:t>
            </a:r>
            <a:r>
              <a:rPr lang="cs-CZ" sz="2400" b="1" dirty="0" smtClean="0"/>
              <a:t> = mrtvice, ochrnutí, smrt</a:t>
            </a:r>
          </a:p>
          <a:p>
            <a:pPr algn="r"/>
            <a:r>
              <a:rPr lang="cs-CZ" sz="2400" b="1" dirty="0" smtClean="0">
                <a:solidFill>
                  <a:srgbClr val="FF0000"/>
                </a:solidFill>
              </a:rPr>
              <a:t>Selhání srdce </a:t>
            </a:r>
            <a:r>
              <a:rPr lang="cs-CZ" sz="2400" b="1" dirty="0" smtClean="0"/>
              <a:t>= udušení, smrt</a:t>
            </a:r>
          </a:p>
          <a:p>
            <a:pPr algn="r"/>
            <a:r>
              <a:rPr lang="cs-CZ" sz="2400" b="1" dirty="0" smtClean="0">
                <a:solidFill>
                  <a:srgbClr val="FF0000"/>
                </a:solidFill>
              </a:rPr>
              <a:t>Malignity</a:t>
            </a:r>
            <a:r>
              <a:rPr lang="cs-CZ" sz="2400" b="1" dirty="0" smtClean="0"/>
              <a:t> = smrt</a:t>
            </a:r>
          </a:p>
          <a:p>
            <a:pPr algn="r"/>
            <a:r>
              <a:rPr lang="cs-CZ" sz="2400" b="1" dirty="0" smtClean="0">
                <a:solidFill>
                  <a:srgbClr val="FF0000"/>
                </a:solidFill>
              </a:rPr>
              <a:t>Obezita</a:t>
            </a:r>
            <a:r>
              <a:rPr lang="cs-CZ" sz="2400" b="1" dirty="0" smtClean="0"/>
              <a:t> = dtto + </a:t>
            </a:r>
            <a:r>
              <a:rPr lang="cs-CZ" sz="2400" b="1" dirty="0" err="1" smtClean="0"/>
              <a:t>arthrosa</a:t>
            </a:r>
            <a:endParaRPr lang="cs-CZ" sz="2400" b="1" dirty="0"/>
          </a:p>
        </p:txBody>
      </p:sp>
      <p:sp>
        <p:nvSpPr>
          <p:cNvPr id="13" name="Šipka doleva 12"/>
          <p:cNvSpPr/>
          <p:nvPr/>
        </p:nvSpPr>
        <p:spPr>
          <a:xfrm>
            <a:off x="4067944" y="44624"/>
            <a:ext cx="3960440" cy="3024336"/>
          </a:xfrm>
          <a:prstGeom prst="leftArrow">
            <a:avLst>
              <a:gd name="adj1" fmla="val 71971"/>
              <a:gd name="adj2" fmla="val 64431"/>
            </a:avLst>
          </a:prstGeom>
          <a:noFill/>
          <a:ln w="177800" cmpd="thickThin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4" name="Přímá spojovací čára 13"/>
          <p:cNvCxnSpPr/>
          <p:nvPr/>
        </p:nvCxnSpPr>
        <p:spPr>
          <a:xfrm>
            <a:off x="7596336" y="2419300"/>
            <a:ext cx="500066" cy="1588"/>
          </a:xfrm>
          <a:prstGeom prst="line">
            <a:avLst/>
          </a:prstGeom>
          <a:ln w="50800">
            <a:solidFill>
              <a:srgbClr val="FF0000"/>
            </a:solidFill>
            <a:headEnd type="stealth" w="med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6009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ipsa 1"/>
          <p:cNvSpPr/>
          <p:nvPr/>
        </p:nvSpPr>
        <p:spPr>
          <a:xfrm>
            <a:off x="2411760" y="2060848"/>
            <a:ext cx="4320480" cy="2664296"/>
          </a:xfrm>
          <a:prstGeom prst="ellipse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4000" b="1" dirty="0" smtClean="0">
                <a:solidFill>
                  <a:srgbClr val="FF0000"/>
                </a:solidFill>
              </a:rPr>
              <a:t>Délka života</a:t>
            </a:r>
          </a:p>
          <a:p>
            <a:pPr algn="ctr"/>
            <a:r>
              <a:rPr lang="cs-CZ" sz="4000" b="1" dirty="0" smtClean="0">
                <a:solidFill>
                  <a:srgbClr val="FF0000"/>
                </a:solidFill>
              </a:rPr>
              <a:t>Nemoci</a:t>
            </a:r>
          </a:p>
          <a:p>
            <a:pPr algn="ctr"/>
            <a:r>
              <a:rPr lang="cs-CZ" sz="4000" b="1" dirty="0" smtClean="0">
                <a:solidFill>
                  <a:srgbClr val="FF0000"/>
                </a:solidFill>
              </a:rPr>
              <a:t>Kvalita </a:t>
            </a:r>
            <a:r>
              <a:rPr lang="cs-CZ" sz="4000" b="1" dirty="0" smtClean="0">
                <a:solidFill>
                  <a:srgbClr val="FF0000"/>
                </a:solidFill>
              </a:rPr>
              <a:t>života</a:t>
            </a:r>
            <a:endParaRPr lang="cs-CZ" sz="4000" b="1" dirty="0">
              <a:solidFill>
                <a:srgbClr val="FF0000"/>
              </a:solidFill>
            </a:endParaRPr>
          </a:p>
        </p:txBody>
      </p:sp>
      <p:sp>
        <p:nvSpPr>
          <p:cNvPr id="3" name="Popisek se šipkou doleva 2"/>
          <p:cNvSpPr/>
          <p:nvPr/>
        </p:nvSpPr>
        <p:spPr>
          <a:xfrm>
            <a:off x="6876256" y="1916832"/>
            <a:ext cx="2267744" cy="2736304"/>
          </a:xfrm>
          <a:prstGeom prst="leftArrowCallout">
            <a:avLst/>
          </a:prstGeom>
          <a:solidFill>
            <a:srgbClr val="0033CC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600" b="1" dirty="0" smtClean="0"/>
              <a:t>Pohyb</a:t>
            </a:r>
          </a:p>
          <a:p>
            <a:pPr algn="ctr"/>
            <a:r>
              <a:rPr lang="cs-CZ" sz="3600" b="1" dirty="0" smtClean="0"/>
              <a:t>Strava</a:t>
            </a:r>
          </a:p>
          <a:p>
            <a:pPr algn="ctr"/>
            <a:r>
              <a:rPr lang="cs-CZ" sz="3600" b="1" dirty="0" smtClean="0"/>
              <a:t>Stress</a:t>
            </a:r>
            <a:endParaRPr lang="cs-CZ" sz="4000" b="1" dirty="0"/>
          </a:p>
        </p:txBody>
      </p:sp>
      <p:sp>
        <p:nvSpPr>
          <p:cNvPr id="4" name="Popisek se šipkou doprava 3"/>
          <p:cNvSpPr/>
          <p:nvPr/>
        </p:nvSpPr>
        <p:spPr>
          <a:xfrm>
            <a:off x="35496" y="1844824"/>
            <a:ext cx="2160240" cy="3024336"/>
          </a:xfrm>
          <a:prstGeom prst="rightArrowCallout">
            <a:avLst/>
          </a:prstGeom>
          <a:solidFill>
            <a:srgbClr val="FF00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 smtClean="0"/>
              <a:t>Prostředí</a:t>
            </a:r>
            <a:endParaRPr lang="cs-CZ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</a:rPr>
              <a:t>Co nám říká věda?</a:t>
            </a:r>
            <a:endParaRPr lang="cs-CZ" b="1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0"/>
            <a:ext cx="6512726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1817683"/>
            <a:ext cx="8784976" cy="4635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-2284763" y="2576956"/>
            <a:ext cx="6512726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4091" y="0"/>
            <a:ext cx="492990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67744" y="4077072"/>
            <a:ext cx="1944216" cy="26282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ovéPole 5"/>
          <p:cNvSpPr txBox="1"/>
          <p:nvPr/>
        </p:nvSpPr>
        <p:spPr>
          <a:xfrm>
            <a:off x="2339752" y="836712"/>
            <a:ext cx="1863331" cy="120032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cs-CZ" sz="2400" b="1" dirty="0" err="1" smtClean="0"/>
              <a:t>Metaanalýza</a:t>
            </a:r>
            <a:endParaRPr lang="cs-CZ" sz="2400" b="1" dirty="0" smtClean="0"/>
          </a:p>
          <a:p>
            <a:r>
              <a:rPr lang="cs-CZ" sz="2400" b="1" dirty="0" smtClean="0"/>
              <a:t>1594 citací</a:t>
            </a:r>
          </a:p>
          <a:p>
            <a:r>
              <a:rPr lang="cs-CZ" sz="2400" b="1" dirty="0" smtClean="0"/>
              <a:t>837 validních</a:t>
            </a:r>
            <a:endParaRPr lang="cs-CZ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188640"/>
            <a:ext cx="6696744" cy="6293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229600" cy="2218258"/>
          </a:xfrm>
        </p:spPr>
        <p:txBody>
          <a:bodyPr>
            <a:normAutofit/>
          </a:bodyPr>
          <a:lstStyle/>
          <a:p>
            <a:pPr algn="l"/>
            <a:r>
              <a:rPr lang="cs-CZ" b="1" dirty="0" smtClean="0">
                <a:ln>
                  <a:solidFill>
                    <a:sysClr val="windowText" lastClr="000000"/>
                  </a:solidFill>
                </a:ln>
                <a:solidFill>
                  <a:srgbClr val="00FF00"/>
                </a:solidFill>
              </a:rPr>
              <a:t>Jak</a:t>
            </a:r>
            <a:br>
              <a:rPr lang="cs-CZ" b="1" dirty="0" smtClean="0">
                <a:ln>
                  <a:solidFill>
                    <a:sysClr val="windowText" lastClr="000000"/>
                  </a:solidFill>
                </a:ln>
                <a:solidFill>
                  <a:srgbClr val="00FF00"/>
                </a:solidFill>
              </a:rPr>
            </a:br>
            <a:r>
              <a:rPr lang="cs-CZ" b="1" dirty="0" smtClean="0">
                <a:ln>
                  <a:solidFill>
                    <a:sysClr val="windowText" lastClr="000000"/>
                  </a:solidFill>
                </a:ln>
                <a:solidFill>
                  <a:srgbClr val="00FF00"/>
                </a:solidFill>
              </a:rPr>
              <a:t>prospívá</a:t>
            </a:r>
            <a:br>
              <a:rPr lang="cs-CZ" b="1" dirty="0" smtClean="0">
                <a:ln>
                  <a:solidFill>
                    <a:sysClr val="windowText" lastClr="000000"/>
                  </a:solidFill>
                </a:ln>
                <a:solidFill>
                  <a:srgbClr val="00FF00"/>
                </a:solidFill>
              </a:rPr>
            </a:br>
            <a:r>
              <a:rPr lang="cs-CZ" b="1" dirty="0" smtClean="0">
                <a:ln>
                  <a:solidFill>
                    <a:sysClr val="windowText" lastClr="000000"/>
                  </a:solidFill>
                </a:ln>
                <a:solidFill>
                  <a:srgbClr val="00FF00"/>
                </a:solidFill>
              </a:rPr>
              <a:t>chůze?</a:t>
            </a:r>
            <a:endParaRPr lang="cs-CZ" b="1" dirty="0">
              <a:ln>
                <a:solidFill>
                  <a:sysClr val="windowText" lastClr="000000"/>
                </a:solidFill>
              </a:ln>
              <a:solidFill>
                <a:srgbClr val="00FF00"/>
              </a:solidFill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6228184" y="6381328"/>
            <a:ext cx="26968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b="1" i="1" dirty="0" err="1" smtClean="0"/>
              <a:t>GeroScience</a:t>
            </a:r>
            <a:r>
              <a:rPr lang="cs-CZ" sz="1400" b="1" i="1" dirty="0" smtClean="0"/>
              <a:t> (2023) 45:3211–3239</a:t>
            </a:r>
            <a:endParaRPr lang="cs-CZ" sz="14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</a:rPr>
              <a:t>Pyramida prevence</a:t>
            </a:r>
            <a:endParaRPr lang="cs-CZ" b="1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</a:endParaRPr>
          </a:p>
        </p:txBody>
      </p:sp>
      <p:sp>
        <p:nvSpPr>
          <p:cNvPr id="3" name="Lichoběžník 2"/>
          <p:cNvSpPr/>
          <p:nvPr/>
        </p:nvSpPr>
        <p:spPr>
          <a:xfrm>
            <a:off x="1547664" y="4797152"/>
            <a:ext cx="6264696" cy="1368152"/>
          </a:xfrm>
          <a:prstGeom prst="trapezoid">
            <a:avLst>
              <a:gd name="adj" fmla="val 76086"/>
            </a:avLst>
          </a:prstGeom>
          <a:solidFill>
            <a:srgbClr val="0033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72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</a:rPr>
              <a:t>POHYB</a:t>
            </a:r>
            <a:endParaRPr lang="cs-CZ" sz="7200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4" name="Lichoběžník 3"/>
          <p:cNvSpPr/>
          <p:nvPr/>
        </p:nvSpPr>
        <p:spPr>
          <a:xfrm>
            <a:off x="2555776" y="3356992"/>
            <a:ext cx="4176464" cy="1368152"/>
          </a:xfrm>
          <a:prstGeom prst="trapezoid">
            <a:avLst>
              <a:gd name="adj" fmla="val 76086"/>
            </a:avLst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</a:rPr>
              <a:t>STRAVA</a:t>
            </a:r>
            <a:r>
              <a:rPr lang="cs-CZ" sz="24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</a:rPr>
              <a:t>:</a:t>
            </a:r>
          </a:p>
          <a:p>
            <a:pPr algn="ctr"/>
            <a:r>
              <a:rPr lang="cs-CZ" sz="24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</a:rPr>
              <a:t>1.kvalita  </a:t>
            </a:r>
          </a:p>
          <a:p>
            <a:pPr algn="ctr"/>
            <a:r>
              <a:rPr lang="cs-CZ" sz="24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</a:rPr>
              <a:t>2. kvantita</a:t>
            </a:r>
            <a:endParaRPr lang="cs-CZ" sz="2400" b="1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</a:endParaRPr>
          </a:p>
        </p:txBody>
      </p:sp>
      <p:sp>
        <p:nvSpPr>
          <p:cNvPr id="5" name="Lichoběžník 4"/>
          <p:cNvSpPr/>
          <p:nvPr/>
        </p:nvSpPr>
        <p:spPr>
          <a:xfrm>
            <a:off x="3635896" y="1916832"/>
            <a:ext cx="2088232" cy="1368152"/>
          </a:xfrm>
          <a:prstGeom prst="trapezoid">
            <a:avLst>
              <a:gd name="adj" fmla="val 76086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4067944" y="2636912"/>
            <a:ext cx="12420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</a:rPr>
              <a:t>STRESS</a:t>
            </a:r>
            <a:endParaRPr lang="cs-CZ" sz="2800" b="1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</a:rPr>
              <a:t>Co nám říká zkušenost?</a:t>
            </a:r>
            <a:endParaRPr lang="cs-CZ" b="1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 smtClean="0">
                <a:ln w="3175">
                  <a:solidFill>
                    <a:sysClr val="windowText" lastClr="000000"/>
                  </a:solidFill>
                </a:ln>
                <a:solidFill>
                  <a:srgbClr val="FFFF00"/>
                </a:solidFill>
              </a:rPr>
              <a:t>Změna: nejprve velké nadšení…</a:t>
            </a:r>
          </a:p>
        </p:txBody>
      </p:sp>
      <p:pic>
        <p:nvPicPr>
          <p:cNvPr id="1027" name="Picture 3" descr="C:\Users\Velký černý pes\Desktop\2025\Geriatrie Hradec\obr\očekávání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2204864"/>
            <a:ext cx="5390657" cy="30243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ipsa 3"/>
          <p:cNvSpPr/>
          <p:nvPr/>
        </p:nvSpPr>
        <p:spPr>
          <a:xfrm>
            <a:off x="2483768" y="2060848"/>
            <a:ext cx="4320480" cy="2664296"/>
          </a:xfrm>
          <a:prstGeom prst="ellipse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4000" b="1" dirty="0" smtClean="0">
                <a:solidFill>
                  <a:srgbClr val="FF0000"/>
                </a:solidFill>
              </a:rPr>
              <a:t>Délka života</a:t>
            </a:r>
          </a:p>
          <a:p>
            <a:pPr algn="ctr"/>
            <a:r>
              <a:rPr lang="cs-CZ" sz="4000" b="1" dirty="0" smtClean="0">
                <a:solidFill>
                  <a:srgbClr val="FF0000"/>
                </a:solidFill>
              </a:rPr>
              <a:t>Nemoci</a:t>
            </a:r>
          </a:p>
          <a:p>
            <a:pPr algn="ctr"/>
            <a:r>
              <a:rPr lang="cs-CZ" sz="4000" b="1" dirty="0" smtClean="0">
                <a:solidFill>
                  <a:srgbClr val="FF0000"/>
                </a:solidFill>
              </a:rPr>
              <a:t>Kvalita </a:t>
            </a:r>
            <a:r>
              <a:rPr lang="cs-CZ" sz="4000" b="1" dirty="0" smtClean="0">
                <a:solidFill>
                  <a:srgbClr val="FF0000"/>
                </a:solidFill>
              </a:rPr>
              <a:t>života</a:t>
            </a:r>
            <a:endParaRPr lang="cs-CZ" sz="4000" b="1" dirty="0">
              <a:solidFill>
                <a:srgbClr val="FF0000"/>
              </a:solidFill>
            </a:endParaRPr>
          </a:p>
        </p:txBody>
      </p:sp>
      <p:sp>
        <p:nvSpPr>
          <p:cNvPr id="5" name="Popisek se šipkou doleva 4"/>
          <p:cNvSpPr/>
          <p:nvPr/>
        </p:nvSpPr>
        <p:spPr>
          <a:xfrm>
            <a:off x="6876256" y="1916832"/>
            <a:ext cx="2016224" cy="2736304"/>
          </a:xfrm>
          <a:prstGeom prst="leftArrowCallout">
            <a:avLst/>
          </a:prstGeom>
          <a:solidFill>
            <a:srgbClr val="0033CC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4000" b="1" dirty="0" smtClean="0"/>
              <a:t>Geny</a:t>
            </a:r>
            <a:endParaRPr lang="cs-CZ" sz="4000" b="1" dirty="0"/>
          </a:p>
        </p:txBody>
      </p:sp>
      <p:sp>
        <p:nvSpPr>
          <p:cNvPr id="6" name="Popisek se šipkou doprava 5"/>
          <p:cNvSpPr/>
          <p:nvPr/>
        </p:nvSpPr>
        <p:spPr>
          <a:xfrm>
            <a:off x="251520" y="1844824"/>
            <a:ext cx="2160240" cy="3024336"/>
          </a:xfrm>
          <a:prstGeom prst="rightArrowCallout">
            <a:avLst/>
          </a:prstGeom>
          <a:solidFill>
            <a:srgbClr val="FF00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 smtClean="0"/>
              <a:t>Prostředí</a:t>
            </a:r>
            <a:endParaRPr lang="cs-CZ" sz="2400" b="1" dirty="0"/>
          </a:p>
        </p:txBody>
      </p:sp>
      <p:sp>
        <p:nvSpPr>
          <p:cNvPr id="7" name="TextovéPole 6"/>
          <p:cNvSpPr txBox="1"/>
          <p:nvPr/>
        </p:nvSpPr>
        <p:spPr>
          <a:xfrm>
            <a:off x="2915816" y="5589240"/>
            <a:ext cx="387240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4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</a:rPr>
              <a:t>…a trocha štěstí</a:t>
            </a:r>
            <a:endParaRPr lang="cs-CZ" sz="4400" b="1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 smtClean="0">
                <a:ln w="3175">
                  <a:solidFill>
                    <a:sysClr val="windowText" lastClr="000000"/>
                  </a:solidFill>
                </a:ln>
                <a:solidFill>
                  <a:srgbClr val="FF0000"/>
                </a:solidFill>
              </a:rPr>
              <a:t>…pak velké očekávání…</a:t>
            </a:r>
          </a:p>
        </p:txBody>
      </p:sp>
      <p:pic>
        <p:nvPicPr>
          <p:cNvPr id="2050" name="Picture 2" descr="C:\Users\Velký černý pes\Desktop\2025\Geriatrie Hradec\obr\meerkats-peep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4279" y="2204864"/>
            <a:ext cx="5238001" cy="29523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 smtClean="0">
                <a:ln w="3175">
                  <a:solidFill>
                    <a:sysClr val="windowText" lastClr="000000"/>
                  </a:solidFill>
                </a:ln>
                <a:solidFill>
                  <a:schemeClr val="bg1">
                    <a:lumMod val="75000"/>
                  </a:schemeClr>
                </a:solidFill>
              </a:rPr>
              <a:t>… a konec jako  vždy</a:t>
            </a:r>
          </a:p>
        </p:txBody>
      </p:sp>
      <p:pic>
        <p:nvPicPr>
          <p:cNvPr id="4" name="Picture 2" descr="C:\Users\Velký černý pes\Desktop\2025\Geriatrie Hradec\obr\200w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1844824"/>
            <a:ext cx="3744416" cy="37444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</a:rPr>
              <a:t>Změna životosprávy</a:t>
            </a:r>
            <a:endParaRPr lang="cs-CZ" b="1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b="1" dirty="0" smtClean="0"/>
              <a:t>Zdravá životospráva jistě prodlouží život a zlepší zdraví</a:t>
            </a:r>
          </a:p>
          <a:p>
            <a:pPr lvl="1"/>
            <a:r>
              <a:rPr lang="cs-CZ" b="1" dirty="0" smtClean="0">
                <a:solidFill>
                  <a:srgbClr val="FF0000"/>
                </a:solidFill>
              </a:rPr>
              <a:t>což jistě zlepší výkon v práci</a:t>
            </a:r>
          </a:p>
          <a:p>
            <a:r>
              <a:rPr lang="cs-CZ" b="1" dirty="0" smtClean="0"/>
              <a:t>Efekt není buď/anebo; každá změna může mít pozitivní dopad…..pokud nepřekročí práh škodlivosti</a:t>
            </a:r>
          </a:p>
          <a:p>
            <a:r>
              <a:rPr lang="cs-CZ" b="1" dirty="0" smtClean="0">
                <a:solidFill>
                  <a:schemeClr val="bg1">
                    <a:lumMod val="85000"/>
                  </a:schemeClr>
                </a:solidFill>
              </a:rPr>
              <a:t>Smysl má dlouhodobost (ve 30 letech je to změna na dalších průměrných 50 let)</a:t>
            </a:r>
          </a:p>
          <a:p>
            <a:pPr lvl="1"/>
            <a:r>
              <a:rPr lang="cs-CZ" b="1" dirty="0" smtClean="0">
                <a:solidFill>
                  <a:schemeClr val="bg1">
                    <a:lumMod val="85000"/>
                  </a:schemeClr>
                </a:solidFill>
              </a:rPr>
              <a:t>proto je třeba využít pozitivní motivace a individuálního přístupu</a:t>
            </a:r>
          </a:p>
          <a:p>
            <a:endParaRPr lang="cs-CZ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/>
          <p:cNvSpPr txBox="1"/>
          <p:nvPr/>
        </p:nvSpPr>
        <p:spPr>
          <a:xfrm>
            <a:off x="35930" y="6074712"/>
            <a:ext cx="910807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cs-CZ" sz="1400" b="1" i="1" dirty="0" err="1" smtClean="0"/>
              <a:t>Biogerontology</a:t>
            </a:r>
            <a:r>
              <a:rPr lang="cs-CZ" sz="1400" b="1" i="1" dirty="0" smtClean="0"/>
              <a:t> (2016) 17:567–580</a:t>
            </a:r>
          </a:p>
          <a:p>
            <a:pPr algn="r"/>
            <a:r>
              <a:rPr lang="en-US" sz="1400" b="1" i="1" dirty="0" smtClean="0"/>
              <a:t>Department for Culture </a:t>
            </a:r>
            <a:r>
              <a:rPr lang="en-US" sz="1400" b="1" i="1" dirty="0" err="1" smtClean="0"/>
              <a:t>MaS</a:t>
            </a:r>
            <a:r>
              <a:rPr lang="en-US" sz="1400" b="1" i="1" dirty="0" smtClean="0"/>
              <a:t> (2011) Adult participation in sport:</a:t>
            </a:r>
            <a:r>
              <a:rPr lang="cs-CZ" sz="1400" b="1" i="1" dirty="0" smtClean="0"/>
              <a:t> </a:t>
            </a:r>
            <a:r>
              <a:rPr lang="en-US" sz="1400" b="1" i="1" dirty="0" smtClean="0"/>
              <a:t>analysis of the taking part survey. https://www.gov.uk/</a:t>
            </a:r>
          </a:p>
          <a:p>
            <a:pPr algn="r"/>
            <a:r>
              <a:rPr lang="en-US" sz="1400" b="1" i="1" dirty="0" smtClean="0"/>
              <a:t>government/uploads/system/uploads/</a:t>
            </a:r>
            <a:r>
              <a:rPr lang="en-US" sz="1400" b="1" i="1" dirty="0" err="1" smtClean="0"/>
              <a:t>attachment_data</a:t>
            </a:r>
            <a:r>
              <a:rPr lang="en-US" sz="1400" b="1" i="1" dirty="0" smtClean="0"/>
              <a:t>/file/137986/tp-adult-participation-sport-analysis.pdf.</a:t>
            </a:r>
            <a:endParaRPr lang="cs-CZ" sz="1400" b="1" i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3500" y="1157288"/>
            <a:ext cx="6477000" cy="454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</a:rPr>
              <a:t>Změna životosprávy</a:t>
            </a:r>
            <a:endParaRPr lang="cs-CZ" b="1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b="1" dirty="0" smtClean="0"/>
              <a:t>Zdravá životospráva jistě prodlouží život a zlepší zdraví</a:t>
            </a:r>
          </a:p>
          <a:p>
            <a:pPr lvl="1"/>
            <a:r>
              <a:rPr lang="cs-CZ" b="1" dirty="0" smtClean="0"/>
              <a:t>což jistě zlepší výkon v práci</a:t>
            </a:r>
          </a:p>
          <a:p>
            <a:r>
              <a:rPr lang="cs-CZ" b="1" dirty="0" smtClean="0"/>
              <a:t>Efekt není buď/anebo; každá změna může mít pozitivní dopad…..pokud nepřekročí práh škodlivosti</a:t>
            </a:r>
          </a:p>
          <a:p>
            <a:r>
              <a:rPr lang="cs-CZ" b="1" dirty="0" smtClean="0">
                <a:solidFill>
                  <a:srgbClr val="FF0000"/>
                </a:solidFill>
              </a:rPr>
              <a:t>Smysl má dlouhodobost (ve 30 letech je to změna na dalších průměrných 50 let)</a:t>
            </a:r>
          </a:p>
          <a:p>
            <a:pPr lvl="1"/>
            <a:r>
              <a:rPr lang="cs-CZ" b="1" dirty="0" smtClean="0">
                <a:solidFill>
                  <a:srgbClr val="FF0000"/>
                </a:solidFill>
              </a:rPr>
              <a:t>proto je třeba využít pozitivní motivace a individuálního přístupu</a:t>
            </a:r>
          </a:p>
          <a:p>
            <a:endParaRPr lang="cs-CZ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 smtClean="0">
                <a:ln w="3175">
                  <a:solidFill>
                    <a:sysClr val="windowText" lastClr="000000"/>
                  </a:solidFill>
                </a:ln>
                <a:solidFill>
                  <a:srgbClr val="00FF00"/>
                </a:solidFill>
              </a:rPr>
              <a:t>Z mého života….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936" y="-3112"/>
            <a:ext cx="5148063" cy="6861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27383"/>
            <a:ext cx="4020778" cy="6885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70186"/>
          </a:xfrm>
        </p:spPr>
        <p:txBody>
          <a:bodyPr>
            <a:normAutofit/>
          </a:bodyPr>
          <a:lstStyle/>
          <a:p>
            <a:r>
              <a:rPr lang="cs-CZ" b="1" dirty="0" smtClean="0">
                <a:ln w="3175">
                  <a:solidFill>
                    <a:sysClr val="windowText" lastClr="000000"/>
                  </a:solidFill>
                </a:ln>
                <a:solidFill>
                  <a:srgbClr val="FFFF00"/>
                </a:solidFill>
              </a:rPr>
              <a:t>1999 - 2020 jsem byl přednostou </a:t>
            </a:r>
            <a:br>
              <a:rPr lang="cs-CZ" b="1" dirty="0" smtClean="0">
                <a:ln w="3175">
                  <a:solidFill>
                    <a:sysClr val="windowText" lastClr="000000"/>
                  </a:solidFill>
                </a:ln>
                <a:solidFill>
                  <a:srgbClr val="FFFF00"/>
                </a:solidFill>
              </a:rPr>
            </a:br>
            <a:r>
              <a:rPr lang="cs-CZ" b="1" dirty="0" smtClean="0">
                <a:ln w="3175">
                  <a:solidFill>
                    <a:sysClr val="windowText" lastClr="000000"/>
                  </a:solidFill>
                </a:ln>
                <a:solidFill>
                  <a:srgbClr val="FFFF00"/>
                </a:solidFill>
              </a:rPr>
              <a:t>Interní kliniky 2. LF UK a FN Motol</a:t>
            </a:r>
          </a:p>
        </p:txBody>
      </p:sp>
      <p:pic>
        <p:nvPicPr>
          <p:cNvPr id="1028" name="Picture 4" descr="C:\Users\Velký černý pes\Desktop\2025\Tiskovky, rozhovory, posudky\Senát\20250417_12343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Velký černý pes\Desktop\2025\Tiskovky, rozhovory, posudky\Senát\20250417_1245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412776"/>
            <a:ext cx="5760640" cy="4320480"/>
          </a:xfrm>
          <a:prstGeom prst="rect">
            <a:avLst/>
          </a:prstGeom>
          <a:noFill/>
        </p:spPr>
      </p:pic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</a:rPr>
              <a:t>..z jednoho konce kliniky na druhý…</a:t>
            </a:r>
            <a:endParaRPr lang="cs-CZ" b="1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6" name="Nadpis 3"/>
          <p:cNvSpPr txBox="1">
            <a:spLocks/>
          </p:cNvSpPr>
          <p:nvPr/>
        </p:nvSpPr>
        <p:spPr>
          <a:xfrm>
            <a:off x="446856" y="552636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400" b="1" i="0" u="none" strike="noStrike" kern="1200" cap="none" spc="0" normalizeH="0" baseline="0" noProof="0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..5 -7x denně = 7 – 10 tis.</a:t>
            </a:r>
            <a:r>
              <a:rPr kumimoji="0" lang="cs-CZ" sz="4400" b="1" i="0" u="none" strike="noStrike" kern="1200" cap="none" spc="0" normalizeH="0" noProof="0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kroků</a:t>
            </a:r>
            <a:endParaRPr kumimoji="0" lang="cs-CZ" sz="4400" b="1" i="0" u="none" strike="noStrike" kern="1200" cap="none" spc="0" normalizeH="0" baseline="0" noProof="0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3200" b="1" dirty="0" smtClean="0">
                <a:ln>
                  <a:solidFill>
                    <a:sysClr val="windowText" lastClr="000000"/>
                  </a:solidFill>
                </a:ln>
                <a:solidFill>
                  <a:srgbClr val="00FF00"/>
                </a:solidFill>
              </a:rPr>
              <a:t>Od r. 2021 jsem přednostou</a:t>
            </a:r>
            <a:br>
              <a:rPr lang="cs-CZ" sz="3200" b="1" dirty="0" smtClean="0">
                <a:ln>
                  <a:solidFill>
                    <a:sysClr val="windowText" lastClr="000000"/>
                  </a:solidFill>
                </a:ln>
                <a:solidFill>
                  <a:srgbClr val="00FF00"/>
                </a:solidFill>
              </a:rPr>
            </a:br>
            <a:r>
              <a:rPr lang="cs-CZ" sz="3200" b="1" dirty="0" smtClean="0">
                <a:ln>
                  <a:solidFill>
                    <a:sysClr val="windowText" lastClr="000000"/>
                  </a:solidFill>
                </a:ln>
                <a:solidFill>
                  <a:srgbClr val="00FF00"/>
                </a:solidFill>
              </a:rPr>
              <a:t>Geriatrické interní kliniky 2. LF UK a FN Motol</a:t>
            </a:r>
            <a:endParaRPr lang="cs-CZ" sz="3200" b="1" dirty="0">
              <a:ln>
                <a:solidFill>
                  <a:sysClr val="windowText" lastClr="000000"/>
                </a:solidFill>
              </a:ln>
              <a:solidFill>
                <a:srgbClr val="00FF00"/>
              </a:solidFill>
            </a:endParaRPr>
          </a:p>
        </p:txBody>
      </p:sp>
      <p:pic>
        <p:nvPicPr>
          <p:cNvPr id="1027" name="Picture 3" descr="C:\Users\kvapil2582\Desktop\2025\Tiskovky, posudky, recenze\Senát 2025\20250422_0823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-675075" y="2132475"/>
            <a:ext cx="5400600" cy="40504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3200" b="1" dirty="0" smtClean="0">
                <a:ln>
                  <a:solidFill>
                    <a:sysClr val="windowText" lastClr="000000"/>
                  </a:solidFill>
                </a:ln>
                <a:solidFill>
                  <a:srgbClr val="00FF00"/>
                </a:solidFill>
              </a:rPr>
              <a:t>Od r. 2021 jsem přednostou</a:t>
            </a:r>
            <a:br>
              <a:rPr lang="cs-CZ" sz="3200" b="1" dirty="0" smtClean="0">
                <a:ln>
                  <a:solidFill>
                    <a:sysClr val="windowText" lastClr="000000"/>
                  </a:solidFill>
                </a:ln>
                <a:solidFill>
                  <a:srgbClr val="00FF00"/>
                </a:solidFill>
              </a:rPr>
            </a:br>
            <a:r>
              <a:rPr lang="cs-CZ" sz="3200" b="1" dirty="0" smtClean="0">
                <a:ln>
                  <a:solidFill>
                    <a:sysClr val="windowText" lastClr="000000"/>
                  </a:solidFill>
                </a:ln>
                <a:solidFill>
                  <a:srgbClr val="00FF00"/>
                </a:solidFill>
              </a:rPr>
              <a:t>Geriatrické interní kliniky 2. LF UK a FN Motol</a:t>
            </a:r>
            <a:endParaRPr lang="cs-CZ" sz="3200" b="1" dirty="0">
              <a:ln>
                <a:solidFill>
                  <a:sysClr val="windowText" lastClr="000000"/>
                </a:solidFill>
              </a:ln>
              <a:solidFill>
                <a:srgbClr val="00FF00"/>
              </a:solidFill>
            </a:endParaRPr>
          </a:p>
        </p:txBody>
      </p:sp>
      <p:pic>
        <p:nvPicPr>
          <p:cNvPr id="1027" name="Picture 3" descr="C:\Users\kvapil2582\Desktop\2025\Tiskovky, posudky, recenze\Senát 2025\20250422_0823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-675075" y="2132475"/>
            <a:ext cx="5400600" cy="4050450"/>
          </a:xfrm>
          <a:prstGeom prst="rect">
            <a:avLst/>
          </a:prstGeom>
          <a:noFill/>
        </p:spPr>
      </p:pic>
      <p:pic>
        <p:nvPicPr>
          <p:cNvPr id="2050" name="Picture 2" descr="C:\Users\kvapil2582\Desktop\2025\Tiskovky, posudky, recenze\Senát 2025\20250422_0829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1448780"/>
            <a:ext cx="5148064" cy="3861048"/>
          </a:xfrm>
          <a:prstGeom prst="rect">
            <a:avLst/>
          </a:prstGeom>
          <a:noFill/>
        </p:spPr>
      </p:pic>
      <p:sp>
        <p:nvSpPr>
          <p:cNvPr id="3" name="Nadpis 1"/>
          <p:cNvSpPr txBox="1">
            <a:spLocks/>
          </p:cNvSpPr>
          <p:nvPr/>
        </p:nvSpPr>
        <p:spPr>
          <a:xfrm>
            <a:off x="251520" y="5526360"/>
            <a:ext cx="864096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200" b="1" i="0" u="none" strike="noStrike" kern="1200" cap="none" spc="0" normalizeH="0" baseline="0" noProof="0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Výsledkem je, že denně ujdu v práci &lt;1000 kroků</a:t>
            </a:r>
            <a:endParaRPr kumimoji="0" lang="cs-CZ" sz="3200" b="1" i="0" u="none" strike="noStrike" kern="1200" cap="none" spc="0" normalizeH="0" baseline="0" noProof="0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ln w="6350">
                  <a:solidFill>
                    <a:schemeClr val="tx1"/>
                  </a:solidFill>
                </a:ln>
                <a:solidFill>
                  <a:srgbClr val="0033CC"/>
                </a:solidFill>
              </a:rPr>
              <a:t>Děkujeme za pozornost</a:t>
            </a:r>
            <a:endParaRPr lang="cs-CZ" b="1" dirty="0">
              <a:ln w="6350">
                <a:solidFill>
                  <a:schemeClr val="tx1"/>
                </a:solidFill>
              </a:ln>
              <a:solidFill>
                <a:srgbClr val="0033CC"/>
              </a:solidFill>
            </a:endParaRPr>
          </a:p>
        </p:txBody>
      </p:sp>
      <p:pic>
        <p:nvPicPr>
          <p:cNvPr id="3074" name="Picture 2" descr="C:\Users\Velký černý pes\Desktop\2025\Geriatrie Hradec\obr\meerkat-viralhog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1628800"/>
            <a:ext cx="2952328" cy="4280876"/>
          </a:xfrm>
          <a:prstGeom prst="rect">
            <a:avLst/>
          </a:prstGeom>
          <a:noFill/>
        </p:spPr>
      </p:pic>
      <p:sp>
        <p:nvSpPr>
          <p:cNvPr id="6" name="TextovéPole 5"/>
          <p:cNvSpPr txBox="1"/>
          <p:nvPr/>
        </p:nvSpPr>
        <p:spPr>
          <a:xfrm>
            <a:off x="5580112" y="6290156"/>
            <a:ext cx="33579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i="1" dirty="0" smtClean="0">
                <a:ln w="3175">
                  <a:solidFill>
                    <a:srgbClr val="FFFF00"/>
                  </a:solidFill>
                </a:ln>
                <a:solidFill>
                  <a:srgbClr val="FF0000"/>
                </a:solidFill>
              </a:rPr>
              <a:t>geriatrie@</a:t>
            </a:r>
            <a:r>
              <a:rPr lang="cs-CZ" sz="2800" b="1" i="1" dirty="0" err="1" smtClean="0">
                <a:ln w="3175">
                  <a:solidFill>
                    <a:srgbClr val="FFFF00"/>
                  </a:solidFill>
                </a:ln>
                <a:solidFill>
                  <a:srgbClr val="FF0000"/>
                </a:solidFill>
              </a:rPr>
              <a:t>fnmotol.cz</a:t>
            </a:r>
            <a:endParaRPr lang="cs-CZ" sz="2800" b="1" i="1" dirty="0">
              <a:ln w="3175">
                <a:solidFill>
                  <a:srgbClr val="FFFF00"/>
                </a:solidFill>
              </a:ln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Baryk\Pictures\Zajímavosti\novo\5cf969483f_32594652_o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228" y="1714488"/>
            <a:ext cx="8896928" cy="3429024"/>
          </a:xfrm>
          <a:prstGeom prst="rect">
            <a:avLst/>
          </a:prstGeom>
          <a:noFill/>
        </p:spPr>
      </p:pic>
      <p:sp>
        <p:nvSpPr>
          <p:cNvPr id="5" name="TextovéPole 4"/>
          <p:cNvSpPr txBox="1"/>
          <p:nvPr/>
        </p:nvSpPr>
        <p:spPr>
          <a:xfrm>
            <a:off x="6215081" y="428604"/>
            <a:ext cx="1343638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cs-CZ" sz="3600" b="1" dirty="0" smtClean="0">
                <a:solidFill>
                  <a:prstClr val="black"/>
                </a:solidFill>
              </a:rPr>
              <a:t>DM2T</a:t>
            </a:r>
          </a:p>
          <a:p>
            <a:pPr algn="r"/>
            <a:r>
              <a:rPr lang="cs-CZ" sz="3600" b="1" dirty="0" smtClean="0">
                <a:solidFill>
                  <a:prstClr val="black"/>
                </a:solidFill>
              </a:rPr>
              <a:t>HLP</a:t>
            </a:r>
          </a:p>
          <a:p>
            <a:pPr algn="r"/>
            <a:r>
              <a:rPr lang="cs-CZ" sz="3600" b="1" dirty="0" smtClean="0">
                <a:solidFill>
                  <a:prstClr val="black"/>
                </a:solidFill>
              </a:rPr>
              <a:t>HT</a:t>
            </a:r>
            <a:endParaRPr lang="cs-CZ" sz="3600" b="1" dirty="0">
              <a:solidFill>
                <a:prstClr val="black"/>
              </a:solidFill>
            </a:endParaRPr>
          </a:p>
        </p:txBody>
      </p:sp>
      <p:grpSp>
        <p:nvGrpSpPr>
          <p:cNvPr id="2" name="Skupina 12"/>
          <p:cNvGrpSpPr/>
          <p:nvPr/>
        </p:nvGrpSpPr>
        <p:grpSpPr>
          <a:xfrm>
            <a:off x="7572396" y="714356"/>
            <a:ext cx="500860" cy="2572562"/>
            <a:chOff x="7572396" y="714356"/>
            <a:chExt cx="500860" cy="2572562"/>
          </a:xfrm>
        </p:grpSpPr>
        <p:cxnSp>
          <p:nvCxnSpPr>
            <p:cNvPr id="7" name="Přímá spojovací čára 6"/>
            <p:cNvCxnSpPr/>
            <p:nvPr/>
          </p:nvCxnSpPr>
          <p:spPr>
            <a:xfrm rot="5400000">
              <a:off x="6786578" y="2000240"/>
              <a:ext cx="2571768" cy="1588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Přímá spojovací čára 8"/>
            <p:cNvCxnSpPr/>
            <p:nvPr/>
          </p:nvCxnSpPr>
          <p:spPr>
            <a:xfrm>
              <a:off x="7572396" y="714356"/>
              <a:ext cx="500066" cy="1588"/>
            </a:xfrm>
            <a:prstGeom prst="line">
              <a:avLst/>
            </a:prstGeom>
            <a:ln w="50800">
              <a:solidFill>
                <a:srgbClr val="FF0000"/>
              </a:solidFill>
              <a:headEnd type="stealth" w="med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Přímá spojovací čára 10"/>
            <p:cNvCxnSpPr/>
            <p:nvPr/>
          </p:nvCxnSpPr>
          <p:spPr>
            <a:xfrm>
              <a:off x="7572396" y="1285860"/>
              <a:ext cx="500066" cy="1588"/>
            </a:xfrm>
            <a:prstGeom prst="line">
              <a:avLst/>
            </a:prstGeom>
            <a:ln w="50800">
              <a:solidFill>
                <a:srgbClr val="FF0000"/>
              </a:solidFill>
              <a:headEnd type="stealth" w="med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Přímá spojovací čára 11"/>
            <p:cNvCxnSpPr/>
            <p:nvPr/>
          </p:nvCxnSpPr>
          <p:spPr>
            <a:xfrm>
              <a:off x="7572396" y="1857364"/>
              <a:ext cx="500066" cy="1588"/>
            </a:xfrm>
            <a:prstGeom prst="line">
              <a:avLst/>
            </a:prstGeom>
            <a:ln w="50800">
              <a:solidFill>
                <a:srgbClr val="FF0000"/>
              </a:solidFill>
              <a:headEnd type="stealth" w="med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 smtClean="0">
                <a:ln w="3175">
                  <a:solidFill>
                    <a:schemeClr val="tx1"/>
                  </a:solidFill>
                </a:ln>
                <a:solidFill>
                  <a:srgbClr val="00FF00"/>
                </a:solidFill>
              </a:rPr>
              <a:t>Pole neorané….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5652120" y="6505599"/>
            <a:ext cx="34860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i="1" dirty="0" smtClean="0"/>
              <a:t>BMC Health Services Research (2025) 25:133</a:t>
            </a:r>
            <a:endParaRPr lang="cs-CZ" sz="14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23950" y="1484784"/>
            <a:ext cx="6896100" cy="153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5157192"/>
            <a:ext cx="8568952" cy="1103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19" y="3501008"/>
            <a:ext cx="8664963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60093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ipsa 3"/>
          <p:cNvSpPr/>
          <p:nvPr/>
        </p:nvSpPr>
        <p:spPr>
          <a:xfrm>
            <a:off x="2411760" y="2060848"/>
            <a:ext cx="4320480" cy="2664296"/>
          </a:xfrm>
          <a:prstGeom prst="ellipse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4000" b="1" dirty="0" smtClean="0">
                <a:solidFill>
                  <a:srgbClr val="FF0000"/>
                </a:solidFill>
              </a:rPr>
              <a:t>Délka života</a:t>
            </a:r>
          </a:p>
          <a:p>
            <a:pPr algn="ctr"/>
            <a:r>
              <a:rPr lang="cs-CZ" sz="4000" b="1" dirty="0" smtClean="0">
                <a:solidFill>
                  <a:srgbClr val="FF0000"/>
                </a:solidFill>
              </a:rPr>
              <a:t>Nemoci</a:t>
            </a:r>
          </a:p>
          <a:p>
            <a:pPr algn="ctr"/>
            <a:r>
              <a:rPr lang="cs-CZ" sz="4000" b="1" dirty="0" smtClean="0">
                <a:solidFill>
                  <a:srgbClr val="FF0000"/>
                </a:solidFill>
              </a:rPr>
              <a:t>Kvalit života</a:t>
            </a:r>
            <a:endParaRPr lang="cs-CZ" sz="4000" b="1" dirty="0">
              <a:solidFill>
                <a:srgbClr val="FF0000"/>
              </a:solidFill>
            </a:endParaRPr>
          </a:p>
        </p:txBody>
      </p:sp>
      <p:sp>
        <p:nvSpPr>
          <p:cNvPr id="5" name="Popisek se šipkou doleva 4"/>
          <p:cNvSpPr/>
          <p:nvPr/>
        </p:nvSpPr>
        <p:spPr>
          <a:xfrm>
            <a:off x="6876256" y="1916832"/>
            <a:ext cx="2267744" cy="2736304"/>
          </a:xfrm>
          <a:prstGeom prst="leftArrowCallout">
            <a:avLst/>
          </a:prstGeom>
          <a:solidFill>
            <a:srgbClr val="0033CC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600" b="1" dirty="0" smtClean="0"/>
              <a:t>Pohyb</a:t>
            </a:r>
          </a:p>
          <a:p>
            <a:pPr algn="ctr"/>
            <a:r>
              <a:rPr lang="cs-CZ" sz="3600" b="1" dirty="0" smtClean="0"/>
              <a:t>Strava</a:t>
            </a:r>
          </a:p>
          <a:p>
            <a:pPr algn="ctr"/>
            <a:r>
              <a:rPr lang="cs-CZ" sz="3600" b="1" dirty="0" smtClean="0"/>
              <a:t>Stress</a:t>
            </a:r>
            <a:endParaRPr lang="cs-CZ" sz="4000" b="1" dirty="0"/>
          </a:p>
        </p:txBody>
      </p:sp>
      <p:sp>
        <p:nvSpPr>
          <p:cNvPr id="6" name="Popisek se šipkou doprava 5"/>
          <p:cNvSpPr/>
          <p:nvPr/>
        </p:nvSpPr>
        <p:spPr>
          <a:xfrm>
            <a:off x="107504" y="1844824"/>
            <a:ext cx="2160240" cy="3024336"/>
          </a:xfrm>
          <a:prstGeom prst="rightArrowCallout">
            <a:avLst/>
          </a:prstGeom>
          <a:solidFill>
            <a:srgbClr val="FF00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 smtClean="0"/>
              <a:t>Prostředí</a:t>
            </a:r>
            <a:endParaRPr lang="cs-CZ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36000" r="-3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C:\Users\Baryk\Pictures\0\KM\VDP35138e_evo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00364" y="1643050"/>
            <a:ext cx="5982015" cy="4482976"/>
          </a:xfrm>
          <a:prstGeom prst="rect">
            <a:avLst/>
          </a:prstGeom>
          <a:noFill/>
        </p:spPr>
      </p:pic>
      <p:pic>
        <p:nvPicPr>
          <p:cNvPr id="40963" name="Picture 3" descr="C:\Users\Baryk\Pictures\0\KM\první savec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9662" y="4071942"/>
            <a:ext cx="2880702" cy="20685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0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5942</TotalTime>
  <Words>1769</Words>
  <Application>Microsoft Office PowerPoint</Application>
  <PresentationFormat>Předvádění na obrazovce (4:3)</PresentationFormat>
  <Paragraphs>219</Paragraphs>
  <Slides>33</Slides>
  <Notes>14</Notes>
  <HiddenSlides>0</HiddenSlides>
  <MMClips>0</MMClips>
  <ScaleCrop>false</ScaleCrop>
  <HeadingPairs>
    <vt:vector size="4" baseType="variant">
      <vt:variant>
        <vt:lpstr>Motiv</vt:lpstr>
      </vt:variant>
      <vt:variant>
        <vt:i4>3</vt:i4>
      </vt:variant>
      <vt:variant>
        <vt:lpstr>Nadpisy snímků</vt:lpstr>
      </vt:variant>
      <vt:variant>
        <vt:i4>33</vt:i4>
      </vt:variant>
    </vt:vector>
  </HeadingPairs>
  <TitlesOfParts>
    <vt:vector size="36" baseType="lpstr">
      <vt:lpstr>Motiv sady Office</vt:lpstr>
      <vt:lpstr>1_Motiv sady Office</vt:lpstr>
      <vt:lpstr>2_Motiv sady Office</vt:lpstr>
      <vt:lpstr>Změna životního stylu  na pracovišti – příležitost pro zaměstnavatele </vt:lpstr>
      <vt:lpstr>Snímek 2</vt:lpstr>
      <vt:lpstr>Snímek 3</vt:lpstr>
      <vt:lpstr>Snímek 4</vt:lpstr>
      <vt:lpstr>Snímek 5</vt:lpstr>
      <vt:lpstr>Snímek 6</vt:lpstr>
      <vt:lpstr>Snímek 7</vt:lpstr>
      <vt:lpstr>Snímek 8</vt:lpstr>
      <vt:lpstr>Snímek 9</vt:lpstr>
      <vt:lpstr>Snímek 10</vt:lpstr>
      <vt:lpstr>Snímek 11</vt:lpstr>
      <vt:lpstr>Snímek 12</vt:lpstr>
      <vt:lpstr>Co nám říká věda?</vt:lpstr>
      <vt:lpstr>Snímek 14</vt:lpstr>
      <vt:lpstr>Snímek 15</vt:lpstr>
      <vt:lpstr>Jak prospívá chůze?</vt:lpstr>
      <vt:lpstr>Pyramida prevence</vt:lpstr>
      <vt:lpstr>Co nám říká zkušenost?</vt:lpstr>
      <vt:lpstr>Změna: nejprve velké nadšení…</vt:lpstr>
      <vt:lpstr>…pak velké očekávání…</vt:lpstr>
      <vt:lpstr>… a konec jako  vždy</vt:lpstr>
      <vt:lpstr>Změna životosprávy</vt:lpstr>
      <vt:lpstr>Snímek 23</vt:lpstr>
      <vt:lpstr>Změna životosprávy</vt:lpstr>
      <vt:lpstr>Z mého života….</vt:lpstr>
      <vt:lpstr>1999 - 2020 jsem byl přednostou  Interní kliniky 2. LF UK a FN Motol</vt:lpstr>
      <vt:lpstr>..z jednoho konce kliniky na druhý…</vt:lpstr>
      <vt:lpstr>Od r. 2021 jsem přednostou Geriatrické interní kliniky 2. LF UK a FN Motol</vt:lpstr>
      <vt:lpstr>Od r. 2021 jsem přednostou Geriatrické interní kliniky 2. LF UK a FN Motol</vt:lpstr>
      <vt:lpstr>Děkujeme za pozornost</vt:lpstr>
      <vt:lpstr>Snímek 31</vt:lpstr>
      <vt:lpstr>Pole neorané….</vt:lpstr>
      <vt:lpstr>Snímek 33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Přínos telemedicíny v pre- a posthospitalizačním sledování seniorů</dc:title>
  <dc:creator>Velký černý pes</dc:creator>
  <cp:lastModifiedBy>kvapil2582</cp:lastModifiedBy>
  <cp:revision>45</cp:revision>
  <dcterms:created xsi:type="dcterms:W3CDTF">2025-03-28T19:23:26Z</dcterms:created>
  <dcterms:modified xsi:type="dcterms:W3CDTF">2025-04-22T06:56:36Z</dcterms:modified>
</cp:coreProperties>
</file>